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6858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16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62"/>
  </p:normalViewPr>
  <p:slideViewPr>
    <p:cSldViewPr snapToGrid="0">
      <p:cViewPr varScale="1">
        <p:scale>
          <a:sx n="139" d="100"/>
          <a:sy n="139" d="100"/>
        </p:scale>
        <p:origin x="1744" y="160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207e148b5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207e148b5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7454E515-BD0D-DE6F-3A95-8EBA9422B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4E1D439E-808D-C195-4B3E-B2F73A27F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3FC72D18-5F33-2752-CBB6-74C18CB4AB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954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207e148b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207e148b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207e148b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207e148b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207e148b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207e148b5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207e148b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207e148b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207e148b5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207e148b5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207e148b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207e148b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207e148b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207e148b5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207e148b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207e148b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33781" y="744575"/>
            <a:ext cx="639045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3775" y="2834125"/>
            <a:ext cx="639045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33775" y="1106125"/>
            <a:ext cx="639045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33775" y="3152225"/>
            <a:ext cx="639045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42900" lvl="0" indent="-257175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800" lvl="1" indent="-238125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700" lvl="2" indent="-23812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lvl="3" indent="-238125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500" lvl="4" indent="-238125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400" lvl="5" indent="-23812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300" lvl="6" indent="-238125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200" lvl="7" indent="-238125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100" lvl="8" indent="-238125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33775" y="2150850"/>
            <a:ext cx="639045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33775" y="1152475"/>
            <a:ext cx="639045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42900" lvl="0" indent="-25717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800" lvl="1" indent="-23812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700" lvl="2" indent="-23812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lvl="3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500" lvl="4" indent="-23812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400" lvl="5" indent="-23812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300" lvl="6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200" lvl="7" indent="-23812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100" lvl="8" indent="-23812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33775" y="1152475"/>
            <a:ext cx="29999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42900" lvl="0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800" lvl="1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700" lvl="2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600" lvl="3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500" lvl="4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400" lvl="5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300" lvl="6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200" lvl="7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100" lvl="8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3624300" y="1152475"/>
            <a:ext cx="29999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42900" lvl="0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800" lvl="1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700" lvl="2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600" lvl="3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500" lvl="4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400" lvl="5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300" lvl="6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200" lvl="7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100" lvl="8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33775" y="555600"/>
            <a:ext cx="2106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33775" y="1389600"/>
            <a:ext cx="2106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42900" lvl="0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1pPr>
            <a:lvl2pPr marL="685800" lvl="1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700" lvl="2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600" lvl="3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500" lvl="4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400" lvl="5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300" lvl="6" indent="-2286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200" lvl="7" indent="-228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100" lvl="8" indent="-228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367688" y="450150"/>
            <a:ext cx="477585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429000" y="-125"/>
            <a:ext cx="3429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99125" y="1233175"/>
            <a:ext cx="30339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5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99125" y="2803075"/>
            <a:ext cx="3033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75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3704625" y="724075"/>
            <a:ext cx="287775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342900" lvl="0" indent="-25717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685800" lvl="1" indent="-23812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028700" lvl="2" indent="-23812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371600" lvl="3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1714500" lvl="4" indent="-23812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057400" lvl="5" indent="-23812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2400300" lvl="6" indent="-238125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2743200" lvl="7" indent="-238125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3086100" lvl="8" indent="-23812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33775" y="4230575"/>
            <a:ext cx="44991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34290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3775" y="1152475"/>
            <a:ext cx="639045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750">
                <a:solidFill>
                  <a:schemeClr val="dk2"/>
                </a:solidFill>
              </a:defRPr>
            </a:lvl1pPr>
            <a:lvl2pPr lvl="1" algn="r">
              <a:buNone/>
              <a:defRPr sz="750">
                <a:solidFill>
                  <a:schemeClr val="dk2"/>
                </a:solidFill>
              </a:defRPr>
            </a:lvl2pPr>
            <a:lvl3pPr lvl="2" algn="r">
              <a:buNone/>
              <a:defRPr sz="750">
                <a:solidFill>
                  <a:schemeClr val="dk2"/>
                </a:solidFill>
              </a:defRPr>
            </a:lvl3pPr>
            <a:lvl4pPr lvl="3" algn="r">
              <a:buNone/>
              <a:defRPr sz="750">
                <a:solidFill>
                  <a:schemeClr val="dk2"/>
                </a:solidFill>
              </a:defRPr>
            </a:lvl4pPr>
            <a:lvl5pPr lvl="4" algn="r">
              <a:buNone/>
              <a:defRPr sz="750">
                <a:solidFill>
                  <a:schemeClr val="dk2"/>
                </a:solidFill>
              </a:defRPr>
            </a:lvl5pPr>
            <a:lvl6pPr lvl="5" algn="r">
              <a:buNone/>
              <a:defRPr sz="750">
                <a:solidFill>
                  <a:schemeClr val="dk2"/>
                </a:solidFill>
              </a:defRPr>
            </a:lvl6pPr>
            <a:lvl7pPr lvl="6" algn="r">
              <a:buNone/>
              <a:defRPr sz="750">
                <a:solidFill>
                  <a:schemeClr val="dk2"/>
                </a:solidFill>
              </a:defRPr>
            </a:lvl7pPr>
            <a:lvl8pPr lvl="7" algn="r">
              <a:buNone/>
              <a:defRPr sz="750">
                <a:solidFill>
                  <a:schemeClr val="dk2"/>
                </a:solidFill>
              </a:defRPr>
            </a:lvl8pPr>
            <a:lvl9pPr lvl="8" algn="r">
              <a:buNone/>
              <a:defRPr sz="75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15902" t="16378" r="7647" b="4118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-164593" y="838441"/>
            <a:ext cx="4001400" cy="15394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5025" b="1" dirty="0">
                <a:latin typeface="Times New Roman"/>
                <a:ea typeface="Times New Roman"/>
                <a:cs typeface="Times New Roman"/>
                <a:sym typeface="Times New Roman"/>
              </a:rPr>
              <a:t>Promoting </a:t>
            </a:r>
            <a:endParaRPr sz="5025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en" sz="5025" b="1" dirty="0">
                <a:latin typeface="Times New Roman"/>
                <a:ea typeface="Times New Roman"/>
                <a:cs typeface="Times New Roman"/>
                <a:sym typeface="Times New Roman"/>
              </a:rPr>
              <a:t>Patriarchy</a:t>
            </a:r>
            <a:endParaRPr sz="5025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-515462" y="3029626"/>
            <a:ext cx="4703137" cy="1462139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“Be watchful, </a:t>
            </a:r>
          </a:p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 firm in the faith,</a:t>
            </a:r>
            <a:endParaRPr sz="24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act like men, be strong.” </a:t>
            </a:r>
          </a:p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Cor. 16:13</a:t>
            </a:r>
            <a:endParaRPr sz="24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038D4465-49A2-E696-D0A0-1627CF7D11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 txBox="1">
            <a:spLocks noGrp="1"/>
          </p:cNvSpPr>
          <p:nvPr>
            <p:ph type="ctrTitle"/>
          </p:nvPr>
        </p:nvSpPr>
        <p:spPr>
          <a:xfrm>
            <a:off x="0" y="77174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Promoting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1"/>
          </p:nvPr>
        </p:nvSpPr>
        <p:spPr>
          <a:xfrm>
            <a:off x="746685" y="752552"/>
            <a:ext cx="6413067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Leading the Family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Pushing Each Other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Expanding Outward From </a:t>
            </a:r>
            <a:b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Home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95963" y="3693506"/>
            <a:ext cx="4622341" cy="1006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Ac. 10; I Tim. 3:1-5; </a:t>
            </a:r>
          </a:p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Josh. 24:15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58F4B4B6-5D2A-791D-DD8C-C1C117ED8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>
            <a:extLst>
              <a:ext uri="{FF2B5EF4-FFF2-40B4-BE49-F238E27FC236}">
                <a16:creationId xmlns:a16="http://schemas.microsoft.com/office/drawing/2014/main" id="{80F62CEF-601A-9842-AFF0-FBCD4B46F3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902" t="16378" r="7647" b="4118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0D4A908D-2D6B-B51B-BC27-6AD2A5BB61C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164593" y="838441"/>
            <a:ext cx="4001400" cy="15394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5025" b="1" dirty="0">
                <a:latin typeface="Times New Roman"/>
                <a:ea typeface="Times New Roman"/>
                <a:cs typeface="Times New Roman"/>
                <a:sym typeface="Times New Roman"/>
              </a:rPr>
              <a:t>Promoting </a:t>
            </a:r>
            <a:endParaRPr sz="5025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en" sz="5025" b="1" dirty="0">
                <a:latin typeface="Times New Roman"/>
                <a:ea typeface="Times New Roman"/>
                <a:cs typeface="Times New Roman"/>
                <a:sym typeface="Times New Roman"/>
              </a:rPr>
              <a:t>Patriarchy</a:t>
            </a:r>
            <a:endParaRPr sz="5025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>
            <a:extLst>
              <a:ext uri="{FF2B5EF4-FFF2-40B4-BE49-F238E27FC236}">
                <a16:creationId xmlns:a16="http://schemas.microsoft.com/office/drawing/2014/main" id="{27875353-23FC-B782-867C-EF2D26322D6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515462" y="3029626"/>
            <a:ext cx="4703137" cy="1462139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“Be watchful, </a:t>
            </a:r>
          </a:p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stand firm in the faith,</a:t>
            </a:r>
            <a:endParaRPr sz="24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act like men, be strong.” </a:t>
            </a:r>
          </a:p>
          <a:p>
            <a:pPr marL="0" indent="0"/>
            <a:r>
              <a:rPr lang="en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Cor. 16:13</a:t>
            </a:r>
            <a:endParaRPr sz="24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060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-192024" y="0"/>
            <a:ext cx="7050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0" y="193481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The Attack on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304087" y="987731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Defining Patriarchy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1" indent="-304800" algn="l">
              <a:buClr>
                <a:schemeClr val="dk1"/>
              </a:buClr>
              <a:buFont typeface="Times New Roman"/>
              <a:buChar char="○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God’s design for male </a:t>
            </a:r>
            <a:b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leadership in the home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82296" y="3452418"/>
            <a:ext cx="4809743" cy="1311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Ac. 2:29; 7:9; Heb. 7:4; </a:t>
            </a:r>
          </a:p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Eph. 5:22-29; 6:4; </a:t>
            </a:r>
            <a:b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Tim. 5:8; I Cor. 11:3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E444624A-D9BD-27E3-61F7-AE9B276129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-192024" y="0"/>
            <a:ext cx="7050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>
            <a:spLocks noGrp="1"/>
          </p:cNvSpPr>
          <p:nvPr>
            <p:ph type="ctrTitle"/>
          </p:nvPr>
        </p:nvSpPr>
        <p:spPr>
          <a:xfrm>
            <a:off x="0" y="193387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The Attack on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"/>
          </p:nvPr>
        </p:nvSpPr>
        <p:spPr>
          <a:xfrm>
            <a:off x="208075" y="987637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Defining Patriarchy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Redefining Patriarchy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08075" y="3916350"/>
            <a:ext cx="4442625" cy="47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Jdg. 21:25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81BE0B89-18E3-E3E1-3A7F-E50B6DD9AD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-192024" y="0"/>
            <a:ext cx="7050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>
            <a:spLocks noGrp="1"/>
          </p:cNvSpPr>
          <p:nvPr>
            <p:ph type="ctrTitle"/>
          </p:nvPr>
        </p:nvSpPr>
        <p:spPr>
          <a:xfrm>
            <a:off x="88317" y="145913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The Attack on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1"/>
          </p:nvPr>
        </p:nvSpPr>
        <p:spPr>
          <a:xfrm>
            <a:off x="454077" y="842535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Defining Patriarchy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Redefining Patriarchy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Abdication and Corruption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152325" y="3951158"/>
            <a:ext cx="4442625" cy="47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Jdg. 4-5; I Sam. 25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C710112D-1D38-008B-D7D6-678FD112322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-192024" y="0"/>
            <a:ext cx="7050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>
            <a:spLocks noGrp="1"/>
          </p:cNvSpPr>
          <p:nvPr>
            <p:ph type="ctrTitle"/>
          </p:nvPr>
        </p:nvSpPr>
        <p:spPr>
          <a:xfrm>
            <a:off x="0" y="119832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Redeeming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1"/>
          </p:nvPr>
        </p:nvSpPr>
        <p:spPr>
          <a:xfrm>
            <a:off x="608175" y="914082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 Like Men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118872" y="3200503"/>
            <a:ext cx="4323753" cy="1408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Cor. 16:13; 1:22-24; 3:12-13; 5:1-6; 6:5; 9:27; 11:3; 13:4-7; 14:35-35; Jdg. 5:1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FC186C5A-D2F0-81C6-CEC9-BC49BD72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-192024" y="0"/>
            <a:ext cx="7050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>
            <a:spLocks noGrp="1"/>
          </p:cNvSpPr>
          <p:nvPr>
            <p:ph type="ctrTitle"/>
          </p:nvPr>
        </p:nvSpPr>
        <p:spPr>
          <a:xfrm>
            <a:off x="0" y="186734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Redeeming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608175" y="1057369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 Like Men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Controlled Strength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389558" y="4004276"/>
            <a:ext cx="44426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Job 31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A86FAB10-2CDD-49C6-9C1A-D9CEA60FC9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>
            <a:spLocks noGrp="1"/>
          </p:cNvSpPr>
          <p:nvPr>
            <p:ph type="ctrTitle"/>
          </p:nvPr>
        </p:nvSpPr>
        <p:spPr>
          <a:xfrm>
            <a:off x="0" y="225966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Redeeming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9"/>
          <p:cNvSpPr txBox="1">
            <a:spLocks noGrp="1"/>
          </p:cNvSpPr>
          <p:nvPr>
            <p:ph type="subTitle" idx="1"/>
          </p:nvPr>
        </p:nvSpPr>
        <p:spPr>
          <a:xfrm>
            <a:off x="608175" y="968625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 Like Men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Controlled Strength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Proactive Faith </a:t>
            </a:r>
            <a:b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Leadership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9"/>
          <p:cNvSpPr txBox="1"/>
          <p:nvPr/>
        </p:nvSpPr>
        <p:spPr>
          <a:xfrm>
            <a:off x="384048" y="2930478"/>
            <a:ext cx="4515777" cy="185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Gen. 18:19; 3:6; 16:2; </a:t>
            </a:r>
          </a:p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Sam. 3:13; Neh. 2:17; </a:t>
            </a:r>
          </a:p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4:14; </a:t>
            </a:r>
            <a:r>
              <a:rPr lang="en" sz="28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Jd</a:t>
            </a:r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3; Eph. 6:12; </a:t>
            </a:r>
          </a:p>
          <a:p>
            <a:r>
              <a:rPr lang="en" sz="28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Ezk</a:t>
            </a:r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22:30-31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F7C040B7-E2EA-08DD-82E3-A32A6C5332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>
            <a:spLocks noGrp="1"/>
          </p:cNvSpPr>
          <p:nvPr>
            <p:ph type="ctrTitle"/>
          </p:nvPr>
        </p:nvSpPr>
        <p:spPr>
          <a:xfrm>
            <a:off x="95963" y="126094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Promoting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704138" y="920344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Leading the Family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20"/>
          <p:cNvSpPr txBox="1"/>
          <p:nvPr/>
        </p:nvSpPr>
        <p:spPr>
          <a:xfrm>
            <a:off x="242044" y="3958331"/>
            <a:ext cx="4442625" cy="52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Eph. 5:25; 6:4; Dt. 6:7-9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;p14">
            <a:extLst>
              <a:ext uri="{FF2B5EF4-FFF2-40B4-BE49-F238E27FC236}">
                <a16:creationId xmlns:a16="http://schemas.microsoft.com/office/drawing/2014/main" id="{D6243DBF-A067-96EE-DD2E-CC492F9282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378" r="16915" b="4118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>
            <a:spLocks noGrp="1"/>
          </p:cNvSpPr>
          <p:nvPr>
            <p:ph type="ctrTitle"/>
          </p:nvPr>
        </p:nvSpPr>
        <p:spPr>
          <a:xfrm>
            <a:off x="95963" y="126094"/>
            <a:ext cx="5645250" cy="794250"/>
          </a:xfrm>
          <a:prstGeom prst="rect">
            <a:avLst/>
          </a:prstGeom>
        </p:spPr>
        <p:txBody>
          <a:bodyPr spcFirstLastPara="1" wrap="square" lIns="68569" tIns="68569" rIns="68569" bIns="68569" anchor="b" anchorCtr="0">
            <a:noAutofit/>
          </a:bodyPr>
          <a:lstStyle/>
          <a:p>
            <a:r>
              <a:rPr lang="en" sz="3750" b="1" dirty="0">
                <a:latin typeface="Times New Roman"/>
                <a:ea typeface="Times New Roman"/>
                <a:cs typeface="Times New Roman"/>
                <a:sym typeface="Times New Roman"/>
              </a:rPr>
              <a:t>Promoting Patriarchy</a:t>
            </a:r>
            <a:endParaRPr sz="37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21"/>
          <p:cNvSpPr txBox="1">
            <a:spLocks noGrp="1"/>
          </p:cNvSpPr>
          <p:nvPr>
            <p:ph type="subTitle" idx="1"/>
          </p:nvPr>
        </p:nvSpPr>
        <p:spPr>
          <a:xfrm>
            <a:off x="801549" y="840676"/>
            <a:ext cx="6249825" cy="1603125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/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Leading the Family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04800" algn="l">
              <a:buClr>
                <a:schemeClr val="dk1"/>
              </a:buClr>
              <a:buFont typeface="Times New Roman"/>
              <a:buChar char="●"/>
            </a:pPr>
            <a:r>
              <a:rPr lang="en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Pushing Each Other</a:t>
            </a:r>
            <a:endParaRPr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21"/>
          <p:cNvSpPr txBox="1"/>
          <p:nvPr/>
        </p:nvSpPr>
        <p:spPr>
          <a:xfrm>
            <a:off x="290750" y="3967826"/>
            <a:ext cx="4442625" cy="52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" sz="2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Pr. 27:17; Titus 2</a:t>
            </a:r>
            <a:endParaRPr sz="2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253</Words>
  <Application>Microsoft Macintosh PowerPoint</Application>
  <PresentationFormat>Custom</PresentationFormat>
  <Paragraphs>54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Simple Light</vt:lpstr>
      <vt:lpstr>Promoting  Patriarchy</vt:lpstr>
      <vt:lpstr>The Attack on Patriarchy</vt:lpstr>
      <vt:lpstr>The Attack on Patriarchy</vt:lpstr>
      <vt:lpstr>The Attack on Patriarchy</vt:lpstr>
      <vt:lpstr>Redeeming Patriarchy</vt:lpstr>
      <vt:lpstr>Redeeming Patriarchy</vt:lpstr>
      <vt:lpstr>Redeeming Patriarchy</vt:lpstr>
      <vt:lpstr>Promoting Patriarchy</vt:lpstr>
      <vt:lpstr>Promoting Patriarchy</vt:lpstr>
      <vt:lpstr>Promoting Patriarchy</vt:lpstr>
      <vt:lpstr>Promoting  Patriarchy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Rebecca Westbrook</cp:lastModifiedBy>
  <cp:revision>2</cp:revision>
  <dcterms:modified xsi:type="dcterms:W3CDTF">2026-09-06T21:17:02Z</dcterms:modified>
</cp:coreProperties>
</file>