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2025"/>
    <a:srgbClr val="66BBB3"/>
    <a:srgbClr val="F665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3" d="100"/>
          <a:sy n="103" d="100"/>
        </p:scale>
        <p:origin x="124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18267D-9F7E-47D5-9C3C-D60427E013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1743551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18267D-9F7E-47D5-9C3C-D60427E013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2499713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18267D-9F7E-47D5-9C3C-D60427E013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2607545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18267D-9F7E-47D5-9C3C-D60427E01328}"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3852727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18267D-9F7E-47D5-9C3C-D60427E01328}"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2925517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18267D-9F7E-47D5-9C3C-D60427E01328}"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2611544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18267D-9F7E-47D5-9C3C-D60427E01328}"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1752440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18267D-9F7E-47D5-9C3C-D60427E01328}"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845612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18267D-9F7E-47D5-9C3C-D60427E01328}"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1452005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18267D-9F7E-47D5-9C3C-D60427E013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3373209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18267D-9F7E-47D5-9C3C-D60427E01328}"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2CD79-C898-4158-BC72-5D0F30A58AE9}" type="slidenum">
              <a:rPr lang="en-US" smtClean="0"/>
              <a:t>‹#›</a:t>
            </a:fld>
            <a:endParaRPr lang="en-US"/>
          </a:p>
        </p:txBody>
      </p:sp>
    </p:spTree>
    <p:extLst>
      <p:ext uri="{BB962C8B-B14F-4D97-AF65-F5344CB8AC3E}">
        <p14:creationId xmlns:p14="http://schemas.microsoft.com/office/powerpoint/2010/main" val="54372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18267D-9F7E-47D5-9C3C-D60427E01328}" type="datetimeFigureOut">
              <a:rPr lang="en-US" smtClean="0"/>
              <a:t>9/11/2026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F2CD79-C898-4158-BC72-5D0F30A58AE9}" type="slidenum">
              <a:rPr lang="en-US" smtClean="0"/>
              <a:t>‹#›</a:t>
            </a:fld>
            <a:endParaRPr lang="en-US"/>
          </a:p>
        </p:txBody>
      </p:sp>
    </p:spTree>
    <p:extLst>
      <p:ext uri="{BB962C8B-B14F-4D97-AF65-F5344CB8AC3E}">
        <p14:creationId xmlns:p14="http://schemas.microsoft.com/office/powerpoint/2010/main" val="588608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204382-2B42-A1D2-9203-25A91CF53006}"/>
              </a:ext>
            </a:extLst>
          </p:cNvPr>
          <p:cNvSpPr/>
          <p:nvPr/>
        </p:nvSpPr>
        <p:spPr>
          <a:xfrm>
            <a:off x="608821" y="5487743"/>
            <a:ext cx="7926355" cy="921042"/>
          </a:xfrm>
          <a:prstGeom prst="rect">
            <a:avLst/>
          </a:prstGeom>
          <a:solidFill>
            <a:srgbClr val="F66548"/>
          </a:solidFill>
          <a:ln>
            <a:solidFill>
              <a:srgbClr val="1B20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D3A479-682A-BD36-2D79-948BD94C31FD}"/>
              </a:ext>
            </a:extLst>
          </p:cNvPr>
          <p:cNvSpPr>
            <a:spLocks noGrp="1"/>
          </p:cNvSpPr>
          <p:nvPr>
            <p:ph type="ctrTitle"/>
          </p:nvPr>
        </p:nvSpPr>
        <p:spPr>
          <a:xfrm>
            <a:off x="685798" y="5487743"/>
            <a:ext cx="7772400" cy="921041"/>
          </a:xfrm>
        </p:spPr>
        <p:txBody>
          <a:bodyPr>
            <a:normAutofit fontScale="90000"/>
          </a:bodyPr>
          <a:lstStyle/>
          <a:p>
            <a:r>
              <a:rPr lang="en-US" dirty="0"/>
              <a:t>“Be Angry and Do Not Sin”</a:t>
            </a:r>
          </a:p>
        </p:txBody>
      </p:sp>
    </p:spTree>
    <p:extLst>
      <p:ext uri="{BB962C8B-B14F-4D97-AF65-F5344CB8AC3E}">
        <p14:creationId xmlns:p14="http://schemas.microsoft.com/office/powerpoint/2010/main" val="183405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a:extLst>
            <a:ext uri="{FF2B5EF4-FFF2-40B4-BE49-F238E27FC236}">
              <a16:creationId xmlns:a16="http://schemas.microsoft.com/office/drawing/2014/main" id="{A94FC373-3EB2-A964-775F-A094A0DB373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B206CD5-E1B3-8CEE-6F21-E17DBA579CE2}"/>
              </a:ext>
            </a:extLst>
          </p:cNvPr>
          <p:cNvSpPr/>
          <p:nvPr/>
        </p:nvSpPr>
        <p:spPr>
          <a:xfrm>
            <a:off x="256592" y="859065"/>
            <a:ext cx="8630816" cy="5139869"/>
          </a:xfrm>
          <a:prstGeom prst="rect">
            <a:avLst/>
          </a:prstGeom>
          <a:solidFill>
            <a:srgbClr val="F66548">
              <a:alpha val="88000"/>
            </a:srgbClr>
          </a:solidFill>
          <a:ln>
            <a:solidFill>
              <a:srgbClr val="1B20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2215D8-C314-5CD0-F08C-259909C4095B}"/>
              </a:ext>
            </a:extLst>
          </p:cNvPr>
          <p:cNvSpPr>
            <a:spLocks noGrp="1"/>
          </p:cNvSpPr>
          <p:nvPr>
            <p:ph type="ctrTitle"/>
          </p:nvPr>
        </p:nvSpPr>
        <p:spPr>
          <a:xfrm>
            <a:off x="1471903" y="859065"/>
            <a:ext cx="6200194" cy="791759"/>
          </a:xfrm>
        </p:spPr>
        <p:txBody>
          <a:bodyPr>
            <a:normAutofit/>
          </a:bodyPr>
          <a:lstStyle/>
          <a:p>
            <a:r>
              <a:rPr lang="en-US" sz="4400" dirty="0"/>
              <a:t>“Be Angry and Do Not Sin”</a:t>
            </a:r>
          </a:p>
        </p:txBody>
      </p:sp>
      <p:sp>
        <p:nvSpPr>
          <p:cNvPr id="3" name="TextBox 2">
            <a:extLst>
              <a:ext uri="{FF2B5EF4-FFF2-40B4-BE49-F238E27FC236}">
                <a16:creationId xmlns:a16="http://schemas.microsoft.com/office/drawing/2014/main" id="{35176955-7734-E955-58D1-E2ACE2BBC41F}"/>
              </a:ext>
            </a:extLst>
          </p:cNvPr>
          <p:cNvSpPr txBox="1"/>
          <p:nvPr/>
        </p:nvSpPr>
        <p:spPr>
          <a:xfrm>
            <a:off x="564502" y="1912775"/>
            <a:ext cx="8014996" cy="4031873"/>
          </a:xfrm>
          <a:prstGeom prst="rect">
            <a:avLst/>
          </a:prstGeom>
          <a:noFill/>
        </p:spPr>
        <p:txBody>
          <a:bodyPr wrap="square" rtlCol="0">
            <a:spAutoFit/>
          </a:bodyPr>
          <a:lstStyle/>
          <a:p>
            <a:pPr marL="288925" indent="-288925">
              <a:buFont typeface="Arial" panose="020B0604020202020204" pitchFamily="34" charset="0"/>
              <a:buChar char="•"/>
            </a:pPr>
            <a:r>
              <a:rPr lang="en-US" sz="3600" b="1" dirty="0"/>
              <a:t>Talk to God:                                                       </a:t>
            </a:r>
            <a:r>
              <a:rPr lang="en-US" sz="2800" dirty="0"/>
              <a:t>Ps 4:1, 1 Pet 5:7, Phil 4:6–7, Ps 62:8</a:t>
            </a:r>
          </a:p>
          <a:p>
            <a:pPr marL="288925" indent="-288925">
              <a:buFont typeface="Arial" panose="020B0604020202020204" pitchFamily="34" charset="0"/>
              <a:buChar char="•"/>
            </a:pPr>
            <a:r>
              <a:rPr lang="en-US" sz="3600" b="1" dirty="0"/>
              <a:t>Remember Who Is in Control:            </a:t>
            </a:r>
            <a:r>
              <a:rPr lang="en-US" sz="2800" dirty="0"/>
              <a:t>Ps 4:2-3, Rom 12:19</a:t>
            </a:r>
            <a:endParaRPr lang="en-US" sz="3600" dirty="0"/>
          </a:p>
          <a:p>
            <a:pPr marL="288925" indent="-288925">
              <a:buFont typeface="Arial" panose="020B0604020202020204" pitchFamily="34" charset="0"/>
              <a:buChar char="•"/>
            </a:pPr>
            <a:r>
              <a:rPr lang="en-US" sz="3600" b="1" dirty="0"/>
              <a:t>Trust God With the Outcome:             </a:t>
            </a:r>
            <a:r>
              <a:rPr lang="en-US" sz="2800" dirty="0"/>
              <a:t>Ps 4:6-7, Isaiah 26:3, Psalm 37:7–8, 4:8</a:t>
            </a:r>
            <a:endParaRPr lang="en-US" sz="3600" dirty="0"/>
          </a:p>
          <a:p>
            <a:pPr marL="288925" indent="-288925">
              <a:buFont typeface="Arial" panose="020B0604020202020204" pitchFamily="34" charset="0"/>
              <a:buChar char="•"/>
            </a:pPr>
            <a:r>
              <a:rPr lang="en-US" sz="3600" b="1" dirty="0"/>
              <a:t>Stop and Examine Yourself:                 </a:t>
            </a:r>
            <a:r>
              <a:rPr lang="en-US" sz="2800" dirty="0"/>
              <a:t>Ps 4:4-5, Prov 29:11, 17:27-28</a:t>
            </a:r>
            <a:endParaRPr lang="en-US" sz="3600" dirty="0"/>
          </a:p>
        </p:txBody>
      </p:sp>
      <p:sp>
        <p:nvSpPr>
          <p:cNvPr id="5" name="TextBox 4">
            <a:extLst>
              <a:ext uri="{FF2B5EF4-FFF2-40B4-BE49-F238E27FC236}">
                <a16:creationId xmlns:a16="http://schemas.microsoft.com/office/drawing/2014/main" id="{4C6DEFFB-DEA5-D0AA-6D7C-8ADFEAF5141F}"/>
              </a:ext>
            </a:extLst>
          </p:cNvPr>
          <p:cNvSpPr txBox="1"/>
          <p:nvPr/>
        </p:nvSpPr>
        <p:spPr>
          <a:xfrm>
            <a:off x="3533969" y="1495486"/>
            <a:ext cx="2076062" cy="523220"/>
          </a:xfrm>
          <a:prstGeom prst="rect">
            <a:avLst/>
          </a:prstGeom>
          <a:noFill/>
        </p:spPr>
        <p:txBody>
          <a:bodyPr wrap="square" rtlCol="0">
            <a:spAutoFit/>
          </a:bodyPr>
          <a:lstStyle/>
          <a:p>
            <a:r>
              <a:rPr lang="en-US" sz="2800" dirty="0"/>
              <a:t>Psalm 4:1-8</a:t>
            </a:r>
          </a:p>
        </p:txBody>
      </p:sp>
    </p:spTree>
    <p:extLst>
      <p:ext uri="{BB962C8B-B14F-4D97-AF65-F5344CB8AC3E}">
        <p14:creationId xmlns:p14="http://schemas.microsoft.com/office/powerpoint/2010/main" val="216113995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a:extLst>
            <a:ext uri="{FF2B5EF4-FFF2-40B4-BE49-F238E27FC236}">
              <a16:creationId xmlns:a16="http://schemas.microsoft.com/office/drawing/2014/main" id="{E04E21ED-11B9-04B0-54FD-FB23D2BDB40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D2C6F4C-14E1-54CC-5837-BF99B701AEF8}"/>
              </a:ext>
            </a:extLst>
          </p:cNvPr>
          <p:cNvSpPr/>
          <p:nvPr/>
        </p:nvSpPr>
        <p:spPr>
          <a:xfrm>
            <a:off x="256592" y="859065"/>
            <a:ext cx="8630816" cy="5139869"/>
          </a:xfrm>
          <a:prstGeom prst="rect">
            <a:avLst/>
          </a:prstGeom>
          <a:solidFill>
            <a:srgbClr val="F66548">
              <a:alpha val="88000"/>
            </a:srgbClr>
          </a:solidFill>
          <a:ln>
            <a:solidFill>
              <a:srgbClr val="1B20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8731B1-3EA1-642C-65AF-9E4B1686498B}"/>
              </a:ext>
            </a:extLst>
          </p:cNvPr>
          <p:cNvSpPr>
            <a:spLocks noGrp="1"/>
          </p:cNvSpPr>
          <p:nvPr>
            <p:ph type="ctrTitle"/>
          </p:nvPr>
        </p:nvSpPr>
        <p:spPr>
          <a:xfrm>
            <a:off x="1471903" y="859065"/>
            <a:ext cx="6200194" cy="791759"/>
          </a:xfrm>
        </p:spPr>
        <p:txBody>
          <a:bodyPr>
            <a:normAutofit/>
          </a:bodyPr>
          <a:lstStyle/>
          <a:p>
            <a:r>
              <a:rPr lang="en-US" sz="4400" dirty="0"/>
              <a:t>“Be Angry and Do Not Sin”</a:t>
            </a:r>
          </a:p>
        </p:txBody>
      </p:sp>
      <p:sp>
        <p:nvSpPr>
          <p:cNvPr id="3" name="TextBox 2">
            <a:extLst>
              <a:ext uri="{FF2B5EF4-FFF2-40B4-BE49-F238E27FC236}">
                <a16:creationId xmlns:a16="http://schemas.microsoft.com/office/drawing/2014/main" id="{4A370C40-6C81-7D44-83B2-50A2D9C17369}"/>
              </a:ext>
            </a:extLst>
          </p:cNvPr>
          <p:cNvSpPr txBox="1"/>
          <p:nvPr/>
        </p:nvSpPr>
        <p:spPr>
          <a:xfrm>
            <a:off x="564502" y="1912775"/>
            <a:ext cx="8014996" cy="4154984"/>
          </a:xfrm>
          <a:prstGeom prst="rect">
            <a:avLst/>
          </a:prstGeom>
          <a:noFill/>
        </p:spPr>
        <p:txBody>
          <a:bodyPr wrap="square" rtlCol="0">
            <a:spAutoFit/>
          </a:bodyPr>
          <a:lstStyle/>
          <a:p>
            <a:r>
              <a:rPr lang="en-US" sz="3600" b="1" dirty="0"/>
              <a:t>Take Away</a:t>
            </a:r>
          </a:p>
          <a:p>
            <a:pPr marL="571500" indent="-571500">
              <a:buFont typeface="Arial" panose="020B0604020202020204" pitchFamily="34" charset="0"/>
              <a:buChar char="•"/>
            </a:pPr>
            <a:r>
              <a:rPr lang="en-US" sz="3200" dirty="0"/>
              <a:t>“Be angry and do not sin do not let the sun go down on your wrath nor give peace to the devil” the Bible doesn't tell us that we can never become angry. It tells us what to do when we become angry. Anger is an emotion, but sin is a choice. </a:t>
            </a:r>
          </a:p>
          <a:p>
            <a:pPr marL="571500" indent="-571500">
              <a:buFont typeface="Arial" panose="020B0604020202020204" pitchFamily="34" charset="0"/>
              <a:buChar char="•"/>
            </a:pPr>
            <a:endParaRPr lang="en-US" sz="3600" dirty="0"/>
          </a:p>
        </p:txBody>
      </p:sp>
      <p:sp>
        <p:nvSpPr>
          <p:cNvPr id="5" name="TextBox 4">
            <a:extLst>
              <a:ext uri="{FF2B5EF4-FFF2-40B4-BE49-F238E27FC236}">
                <a16:creationId xmlns:a16="http://schemas.microsoft.com/office/drawing/2014/main" id="{1D17D7EE-347B-2540-4F9D-5ED2FB055FF1}"/>
              </a:ext>
            </a:extLst>
          </p:cNvPr>
          <p:cNvSpPr txBox="1"/>
          <p:nvPr/>
        </p:nvSpPr>
        <p:spPr>
          <a:xfrm>
            <a:off x="3533969" y="1495486"/>
            <a:ext cx="2076062" cy="523220"/>
          </a:xfrm>
          <a:prstGeom prst="rect">
            <a:avLst/>
          </a:prstGeom>
          <a:noFill/>
        </p:spPr>
        <p:txBody>
          <a:bodyPr wrap="square" rtlCol="0">
            <a:spAutoFit/>
          </a:bodyPr>
          <a:lstStyle/>
          <a:p>
            <a:r>
              <a:rPr lang="en-US" sz="2800" dirty="0"/>
              <a:t>Psalm 4:1-8</a:t>
            </a:r>
          </a:p>
        </p:txBody>
      </p:sp>
    </p:spTree>
    <p:extLst>
      <p:ext uri="{BB962C8B-B14F-4D97-AF65-F5344CB8AC3E}">
        <p14:creationId xmlns:p14="http://schemas.microsoft.com/office/powerpoint/2010/main" val="35507080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a:extLst>
            <a:ext uri="{FF2B5EF4-FFF2-40B4-BE49-F238E27FC236}">
              <a16:creationId xmlns:a16="http://schemas.microsoft.com/office/drawing/2014/main" id="{929049B9-3DCF-CE41-3FCC-C2A1A7B1402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ED05C64-10FD-F3EC-AE53-4A7507CE0D51}"/>
              </a:ext>
            </a:extLst>
          </p:cNvPr>
          <p:cNvSpPr/>
          <p:nvPr/>
        </p:nvSpPr>
        <p:spPr>
          <a:xfrm>
            <a:off x="256592" y="859065"/>
            <a:ext cx="8630816" cy="5139869"/>
          </a:xfrm>
          <a:prstGeom prst="rect">
            <a:avLst/>
          </a:prstGeom>
          <a:solidFill>
            <a:srgbClr val="F66548">
              <a:alpha val="88000"/>
            </a:srgbClr>
          </a:solidFill>
          <a:ln>
            <a:solidFill>
              <a:srgbClr val="1B20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D0AAE5-0421-82EC-65C1-FD9F71D37EC3}"/>
              </a:ext>
            </a:extLst>
          </p:cNvPr>
          <p:cNvSpPr>
            <a:spLocks noGrp="1"/>
          </p:cNvSpPr>
          <p:nvPr>
            <p:ph type="ctrTitle"/>
          </p:nvPr>
        </p:nvSpPr>
        <p:spPr>
          <a:xfrm>
            <a:off x="1471903" y="859065"/>
            <a:ext cx="6200194" cy="791759"/>
          </a:xfrm>
        </p:spPr>
        <p:txBody>
          <a:bodyPr>
            <a:normAutofit/>
          </a:bodyPr>
          <a:lstStyle/>
          <a:p>
            <a:r>
              <a:rPr lang="en-US" sz="4400" dirty="0"/>
              <a:t>“Be Angry and Do Not Sin”</a:t>
            </a:r>
          </a:p>
        </p:txBody>
      </p:sp>
      <p:sp>
        <p:nvSpPr>
          <p:cNvPr id="3" name="TextBox 2">
            <a:extLst>
              <a:ext uri="{FF2B5EF4-FFF2-40B4-BE49-F238E27FC236}">
                <a16:creationId xmlns:a16="http://schemas.microsoft.com/office/drawing/2014/main" id="{4A674ED6-8AE0-C522-5625-C6599FBEB34A}"/>
              </a:ext>
            </a:extLst>
          </p:cNvPr>
          <p:cNvSpPr txBox="1"/>
          <p:nvPr/>
        </p:nvSpPr>
        <p:spPr>
          <a:xfrm>
            <a:off x="564502" y="1912775"/>
            <a:ext cx="8014996" cy="3416320"/>
          </a:xfrm>
          <a:prstGeom prst="rect">
            <a:avLst/>
          </a:prstGeom>
          <a:noFill/>
        </p:spPr>
        <p:txBody>
          <a:bodyPr wrap="square" rtlCol="0">
            <a:spAutoFit/>
          </a:bodyPr>
          <a:lstStyle/>
          <a:p>
            <a:r>
              <a:rPr lang="en-US" sz="3600" b="1" dirty="0"/>
              <a:t>Take Away</a:t>
            </a:r>
          </a:p>
          <a:p>
            <a:pPr marL="571500" indent="-571500">
              <a:buFont typeface="Arial" panose="020B0604020202020204" pitchFamily="34" charset="0"/>
              <a:buChar char="•"/>
            </a:pPr>
            <a:r>
              <a:rPr lang="en-US" sz="3600" dirty="0"/>
              <a:t>We may not always be able to control what happens to us, but we are responsible for what happens through us. </a:t>
            </a:r>
          </a:p>
          <a:p>
            <a:pPr marL="571500" indent="-571500">
              <a:buFont typeface="Arial" panose="020B0604020202020204" pitchFamily="34" charset="0"/>
              <a:buChar char="•"/>
            </a:pPr>
            <a:endParaRPr lang="en-US" sz="3600" dirty="0"/>
          </a:p>
        </p:txBody>
      </p:sp>
      <p:sp>
        <p:nvSpPr>
          <p:cNvPr id="5" name="TextBox 4">
            <a:extLst>
              <a:ext uri="{FF2B5EF4-FFF2-40B4-BE49-F238E27FC236}">
                <a16:creationId xmlns:a16="http://schemas.microsoft.com/office/drawing/2014/main" id="{DD5AC014-677A-1191-3EC6-C23A7015D7E3}"/>
              </a:ext>
            </a:extLst>
          </p:cNvPr>
          <p:cNvSpPr txBox="1"/>
          <p:nvPr/>
        </p:nvSpPr>
        <p:spPr>
          <a:xfrm>
            <a:off x="3533969" y="1495486"/>
            <a:ext cx="2076062" cy="523220"/>
          </a:xfrm>
          <a:prstGeom prst="rect">
            <a:avLst/>
          </a:prstGeom>
          <a:noFill/>
        </p:spPr>
        <p:txBody>
          <a:bodyPr wrap="square" rtlCol="0">
            <a:spAutoFit/>
          </a:bodyPr>
          <a:lstStyle/>
          <a:p>
            <a:r>
              <a:rPr lang="en-US" sz="2800" dirty="0"/>
              <a:t>Psalm 4:1-8</a:t>
            </a:r>
          </a:p>
        </p:txBody>
      </p:sp>
    </p:spTree>
    <p:extLst>
      <p:ext uri="{BB962C8B-B14F-4D97-AF65-F5344CB8AC3E}">
        <p14:creationId xmlns:p14="http://schemas.microsoft.com/office/powerpoint/2010/main" val="33232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29</TotalTime>
  <Words>178</Words>
  <Application>Microsoft Office PowerPoint</Application>
  <PresentationFormat>On-screen Show (4:3)</PresentationFormat>
  <Paragraphs>15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“Be Angry and Do Not Sin”</vt:lpstr>
      <vt:lpstr>“Be Angry and Do Not Sin”</vt:lpstr>
      <vt:lpstr>“Be Angry and Do Not Sin”</vt:lpstr>
      <vt:lpstr>“Be Angry and Do Not Sin”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Kraig Benney</dc:creator>
  <cp:lastModifiedBy>Kraig Benney</cp:lastModifiedBy>
  <cp:revision>1</cp:revision>
  <dcterms:created xsi:type="dcterms:W3CDTF">2026-09-11T11:49:03Z</dcterms:created>
  <dcterms:modified xsi:type="dcterms:W3CDTF">2026-09-11T12:19:03Z</dcterms:modified>
</cp:coreProperties>
</file>